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eist" pitchFamily="2" charset="7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2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5749C6-7007-DC4C-8FC3-C844757326F1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4EAAAA-DD96-F741-958C-0A9329C5D1C8}">
      <dgm:prSet phldrT="[Text]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</a:t>
          </a:r>
        </a:p>
      </dgm:t>
    </dgm:pt>
    <dgm:pt modelId="{1B38513C-1FC3-CC4A-BA9D-456C1E4829E0}" type="parTrans" cxnId="{D361B17F-1629-5244-AECE-3A30DC2DF6B1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16CB97D-E5F6-A242-927F-6A0B7B978B57}" type="sibTrans" cxnId="{D361B17F-1629-5244-AECE-3A30DC2DF6B1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982404-A0B6-084A-8270-692C039BD070}">
      <dgm:prSet phldrT="[Text]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</a:t>
          </a:r>
        </a:p>
      </dgm:t>
    </dgm:pt>
    <dgm:pt modelId="{F5DB7140-59CB-C647-B18C-62CF84EF2921}" type="parTrans" cxnId="{F90E3FE1-1A0C-D04F-8119-DAE16049F5F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80FD94C-AEEF-574D-90FC-D0C642EA4D76}" type="sibTrans" cxnId="{F90E3FE1-1A0C-D04F-8119-DAE16049F5F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CF28CA7-BADD-EE4D-B214-CD66354BAED5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ln>
          <a:solidFill>
            <a:srgbClr val="002060"/>
          </a:solidFill>
        </a:ln>
      </dgm:spPr>
      <dgm:t>
        <a:bodyPr/>
        <a:lstStyle/>
        <a:p>
          <a:r>
            <a:rPr lang="en-US" sz="1550" dirty="0">
              <a:solidFill>
                <a:srgbClr val="EBEDF0"/>
              </a:solidFill>
              <a:latin typeface="Geist" pitchFamily="34" charset="0"/>
              <a:ea typeface="Geist" pitchFamily="34" charset="-122"/>
              <a:cs typeface="Geist" pitchFamily="34" charset="-120"/>
            </a:rPr>
            <a:t>Healthy patients cluster near zero ST depression, while disease patients exhibit higher oldpeak values</a:t>
          </a:r>
          <a:endParaRPr lang="en-US" sz="155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C1008C6-FF5B-6742-83D7-845B79428DFF}" type="parTrans" cxnId="{B32B1B8B-2802-2547-A22B-ACFE7C2DB78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1A2439-20E3-9645-BAE2-3D9827CB0204}" type="sibTrans" cxnId="{B32B1B8B-2802-2547-A22B-ACFE7C2DB78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BACE8DE-4597-D74A-B71F-96C8E9D9EBC3}">
      <dgm:prSet phldrT="[Text]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</a:t>
          </a:r>
        </a:p>
      </dgm:t>
    </dgm:pt>
    <dgm:pt modelId="{F42B197B-EF64-9048-81A8-1863DAA0F168}" type="parTrans" cxnId="{4794F65B-A792-874B-8C5A-7DBD15B84E9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9F38885-BCDB-484E-A45A-D8808A674FB9}" type="sibTrans" cxnId="{4794F65B-A792-874B-8C5A-7DBD15B84E9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DC65A5-F843-D445-BB45-FA996092AF36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ln>
          <a:solidFill>
            <a:srgbClr val="002060"/>
          </a:solidFill>
        </a:ln>
      </dgm:spPr>
      <dgm:t>
        <a:bodyPr/>
        <a:lstStyle/>
        <a:p>
          <a:r>
            <a:rPr lang="en-US" sz="1550" dirty="0">
              <a:solidFill>
                <a:srgbClr val="EBEDF0"/>
              </a:solidFill>
              <a:latin typeface="Geist" pitchFamily="34" charset="0"/>
              <a:ea typeface="Geist" pitchFamily="34" charset="-122"/>
              <a:cs typeface="Geist" pitchFamily="34" charset="-120"/>
            </a:rPr>
            <a:t>t-SNE reveals hidden cluster structure with clearer separation between disease and healthy groups than linear methods</a:t>
          </a:r>
          <a:endParaRPr lang="en-US" sz="155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388569B-7E81-1A4F-BDAD-8695F9268ED9}" type="parTrans" cxnId="{AF61B375-C9DD-8049-A37B-775E7A12B0F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0A3ACCB-AD3B-DC44-AC6E-5D471E4A00B6}" type="sibTrans" cxnId="{AF61B375-C9DD-8049-A37B-775E7A12B0F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616A809-A915-7448-A343-D3CBE48BE625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ln>
          <a:solidFill>
            <a:srgbClr val="002060"/>
          </a:solidFill>
        </a:ln>
      </dgm:spPr>
      <dgm:t>
        <a:bodyPr/>
        <a:lstStyle/>
        <a:p>
          <a:r>
            <a:rPr lang="en-US" sz="1550" dirty="0">
              <a:solidFill>
                <a:srgbClr val="EBEDF0"/>
              </a:solidFill>
              <a:latin typeface="Geist" pitchFamily="34" charset="0"/>
              <a:ea typeface="Geist" pitchFamily="34" charset="-122"/>
              <a:cs typeface="Geist" pitchFamily="34" charset="-120"/>
            </a:rPr>
            <a:t>Disease patients consistently show lower maximum heart rate across all age groups compared to healthy individuals </a:t>
          </a:r>
          <a:endParaRPr lang="en-US" sz="1550" b="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BF04D72-5FDC-244B-BD11-D1FD7E63B779}" type="parTrans" cxnId="{8E62FF19-848D-4241-A827-624DF0973DA6}">
      <dgm:prSet/>
      <dgm:spPr/>
      <dgm:t>
        <a:bodyPr/>
        <a:lstStyle/>
        <a:p>
          <a:endParaRPr lang="en-US"/>
        </a:p>
      </dgm:t>
    </dgm:pt>
    <dgm:pt modelId="{587CC2E7-4FD5-7E4B-A844-C439DD2720C2}" type="sibTrans" cxnId="{8E62FF19-848D-4241-A827-624DF0973DA6}">
      <dgm:prSet/>
      <dgm:spPr/>
      <dgm:t>
        <a:bodyPr/>
        <a:lstStyle/>
        <a:p>
          <a:endParaRPr lang="en-US"/>
        </a:p>
      </dgm:t>
    </dgm:pt>
    <dgm:pt modelId="{01E9AC9A-2D19-494A-860C-448B8E2F3FFF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4</a:t>
          </a:r>
        </a:p>
      </dgm:t>
    </dgm:pt>
    <dgm:pt modelId="{43996D35-EECA-B543-916A-EFAC6ABC8880}" type="parTrans" cxnId="{E7E32C93-7143-5548-BEC4-4AA3471087C0}">
      <dgm:prSet/>
      <dgm:spPr/>
      <dgm:t>
        <a:bodyPr/>
        <a:lstStyle/>
        <a:p>
          <a:endParaRPr lang="en-US"/>
        </a:p>
      </dgm:t>
    </dgm:pt>
    <dgm:pt modelId="{609BD4AA-790A-AB46-97C4-E4717FE85D5A}" type="sibTrans" cxnId="{E7E32C93-7143-5548-BEC4-4AA3471087C0}">
      <dgm:prSet/>
      <dgm:spPr/>
      <dgm:t>
        <a:bodyPr/>
        <a:lstStyle/>
        <a:p>
          <a:endParaRPr lang="en-US"/>
        </a:p>
      </dgm:t>
    </dgm:pt>
    <dgm:pt modelId="{52E84A15-1CBC-9E48-B707-4B68CA9FC445}">
      <dgm:prSet custT="1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ln>
          <a:solidFill>
            <a:srgbClr val="002060"/>
          </a:solidFill>
        </a:ln>
      </dgm:spPr>
      <dgm:t>
        <a:bodyPr/>
        <a:lstStyle/>
        <a:p>
          <a:r>
            <a:rPr lang="en-US" sz="1550" dirty="0">
              <a:solidFill>
                <a:srgbClr val="EBEDF0"/>
              </a:solidFill>
              <a:latin typeface="Geist" pitchFamily="34" charset="0"/>
              <a:ea typeface="Geist" pitchFamily="34" charset="-122"/>
              <a:cs typeface="Geist" pitchFamily="34" charset="-120"/>
            </a:rPr>
            <a:t>Disease risk exists on a continuous spectrum rather than as a binary classification, with gradual transitions visible in PCA space</a:t>
          </a:r>
          <a:endParaRPr lang="en-US" sz="1550" dirty="0"/>
        </a:p>
      </dgm:t>
    </dgm:pt>
    <dgm:pt modelId="{7922B6E9-5C8B-304F-BD18-5292029DF39C}" type="parTrans" cxnId="{84F5695E-B2CE-3143-A8DC-96659BFEBB93}">
      <dgm:prSet/>
      <dgm:spPr/>
      <dgm:t>
        <a:bodyPr/>
        <a:lstStyle/>
        <a:p>
          <a:endParaRPr lang="en-US"/>
        </a:p>
      </dgm:t>
    </dgm:pt>
    <dgm:pt modelId="{33E662BA-6D9A-8E46-87A6-DA1354A58744}" type="sibTrans" cxnId="{84F5695E-B2CE-3143-A8DC-96659BFEBB93}">
      <dgm:prSet/>
      <dgm:spPr/>
      <dgm:t>
        <a:bodyPr/>
        <a:lstStyle/>
        <a:p>
          <a:endParaRPr lang="en-US"/>
        </a:p>
      </dgm:t>
    </dgm:pt>
    <dgm:pt modelId="{33B769FB-2DBD-E04D-A928-BFDA68FD77FD}" type="pres">
      <dgm:prSet presAssocID="{2F5749C6-7007-DC4C-8FC3-C844757326F1}" presName="linearFlow" presStyleCnt="0">
        <dgm:presLayoutVars>
          <dgm:dir/>
          <dgm:animLvl val="lvl"/>
          <dgm:resizeHandles val="exact"/>
        </dgm:presLayoutVars>
      </dgm:prSet>
      <dgm:spPr/>
    </dgm:pt>
    <dgm:pt modelId="{90FF25BE-EAA0-FB41-856B-6BDBFA8DF2DB}" type="pres">
      <dgm:prSet presAssocID="{744EAAAA-DD96-F741-958C-0A9329C5D1C8}" presName="composite" presStyleCnt="0"/>
      <dgm:spPr/>
    </dgm:pt>
    <dgm:pt modelId="{1D3EDA36-ED99-4C40-8D1D-1962734795C9}" type="pres">
      <dgm:prSet presAssocID="{744EAAAA-DD96-F741-958C-0A9329C5D1C8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F7346F29-8B9C-DA48-B45F-12EFF37715BE}" type="pres">
      <dgm:prSet presAssocID="{744EAAAA-DD96-F741-958C-0A9329C5D1C8}" presName="descendantText" presStyleLbl="alignAcc1" presStyleIdx="0" presStyleCnt="4">
        <dgm:presLayoutVars>
          <dgm:bulletEnabled val="1"/>
        </dgm:presLayoutVars>
      </dgm:prSet>
      <dgm:spPr/>
    </dgm:pt>
    <dgm:pt modelId="{B1C13FDB-B951-5443-839E-A8763E96900F}" type="pres">
      <dgm:prSet presAssocID="{416CB97D-E5F6-A242-927F-6A0B7B978B57}" presName="sp" presStyleCnt="0"/>
      <dgm:spPr/>
    </dgm:pt>
    <dgm:pt modelId="{51916AAB-A4DD-BF43-9C8A-C2B72DB4E580}" type="pres">
      <dgm:prSet presAssocID="{49982404-A0B6-084A-8270-692C039BD070}" presName="composite" presStyleCnt="0"/>
      <dgm:spPr/>
    </dgm:pt>
    <dgm:pt modelId="{A7283C67-3395-9240-A1D7-9FFF79C2B5CD}" type="pres">
      <dgm:prSet presAssocID="{49982404-A0B6-084A-8270-692C039BD070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94FADC3-EE73-C240-87CB-FC0DCBB53B1D}" type="pres">
      <dgm:prSet presAssocID="{49982404-A0B6-084A-8270-692C039BD070}" presName="descendantText" presStyleLbl="alignAcc1" presStyleIdx="1" presStyleCnt="4">
        <dgm:presLayoutVars>
          <dgm:bulletEnabled val="1"/>
        </dgm:presLayoutVars>
      </dgm:prSet>
      <dgm:spPr/>
    </dgm:pt>
    <dgm:pt modelId="{BA6F9AC7-93FB-2D49-9C0C-F502EE4B91AE}" type="pres">
      <dgm:prSet presAssocID="{680FD94C-AEEF-574D-90FC-D0C642EA4D76}" presName="sp" presStyleCnt="0"/>
      <dgm:spPr/>
    </dgm:pt>
    <dgm:pt modelId="{CB19547C-D999-BC45-BFE4-81DA8667A754}" type="pres">
      <dgm:prSet presAssocID="{DBACE8DE-4597-D74A-B71F-96C8E9D9EBC3}" presName="composite" presStyleCnt="0"/>
      <dgm:spPr/>
    </dgm:pt>
    <dgm:pt modelId="{3B7D53F6-4860-8F4E-8677-9BE28A33636C}" type="pres">
      <dgm:prSet presAssocID="{DBACE8DE-4597-D74A-B71F-96C8E9D9EBC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55725350-352A-8E4E-908C-41E77D589B67}" type="pres">
      <dgm:prSet presAssocID="{DBACE8DE-4597-D74A-B71F-96C8E9D9EBC3}" presName="descendantText" presStyleLbl="alignAcc1" presStyleIdx="2" presStyleCnt="4">
        <dgm:presLayoutVars>
          <dgm:bulletEnabled val="1"/>
        </dgm:presLayoutVars>
      </dgm:prSet>
      <dgm:spPr/>
    </dgm:pt>
    <dgm:pt modelId="{40EA51CB-C26A-4142-B500-F0912C374F14}" type="pres">
      <dgm:prSet presAssocID="{A9F38885-BCDB-484E-A45A-D8808A674FB9}" presName="sp" presStyleCnt="0"/>
      <dgm:spPr/>
    </dgm:pt>
    <dgm:pt modelId="{04D02E2F-2537-A44D-B166-F688A9C14888}" type="pres">
      <dgm:prSet presAssocID="{01E9AC9A-2D19-494A-860C-448B8E2F3FFF}" presName="composite" presStyleCnt="0"/>
      <dgm:spPr/>
    </dgm:pt>
    <dgm:pt modelId="{48335ACC-CA80-CD40-ACE5-DC5DAB838DCC}" type="pres">
      <dgm:prSet presAssocID="{01E9AC9A-2D19-494A-860C-448B8E2F3FFF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1E7B8348-A399-C74F-AC9E-B9A592C78511}" type="pres">
      <dgm:prSet presAssocID="{01E9AC9A-2D19-494A-860C-448B8E2F3FFF}" presName="descendantText" presStyleLbl="alignAcc1" presStyleIdx="3" presStyleCnt="4">
        <dgm:presLayoutVars>
          <dgm:bulletEnabled val="1"/>
        </dgm:presLayoutVars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</dgm:pt>
  </dgm:ptLst>
  <dgm:cxnLst>
    <dgm:cxn modelId="{8E62FF19-848D-4241-A827-624DF0973DA6}" srcId="{744EAAAA-DD96-F741-958C-0A9329C5D1C8}" destId="{B616A809-A915-7448-A343-D3CBE48BE625}" srcOrd="0" destOrd="0" parTransId="{DBF04D72-5FDC-244B-BD11-D1FD7E63B779}" sibTransId="{587CC2E7-4FD5-7E4B-A844-C439DD2720C2}"/>
    <dgm:cxn modelId="{C29BEA23-A5A7-6649-9C79-14C383AC6613}" type="presOf" srcId="{52E84A15-1CBC-9E48-B707-4B68CA9FC445}" destId="{1E7B8348-A399-C74F-AC9E-B9A592C78511}" srcOrd="0" destOrd="0" presId="urn:microsoft.com/office/officeart/2005/8/layout/chevron2"/>
    <dgm:cxn modelId="{9C05663C-0FBF-E347-86DA-00A396C18D2C}" type="presOf" srcId="{B616A809-A915-7448-A343-D3CBE48BE625}" destId="{F7346F29-8B9C-DA48-B45F-12EFF37715BE}" srcOrd="0" destOrd="0" presId="urn:microsoft.com/office/officeart/2005/8/layout/chevron2"/>
    <dgm:cxn modelId="{4794F65B-A792-874B-8C5A-7DBD15B84E95}" srcId="{2F5749C6-7007-DC4C-8FC3-C844757326F1}" destId="{DBACE8DE-4597-D74A-B71F-96C8E9D9EBC3}" srcOrd="2" destOrd="0" parTransId="{F42B197B-EF64-9048-81A8-1863DAA0F168}" sibTransId="{A9F38885-BCDB-484E-A45A-D8808A674FB9}"/>
    <dgm:cxn modelId="{84F5695E-B2CE-3143-A8DC-96659BFEBB93}" srcId="{01E9AC9A-2D19-494A-860C-448B8E2F3FFF}" destId="{52E84A15-1CBC-9E48-B707-4B68CA9FC445}" srcOrd="0" destOrd="0" parTransId="{7922B6E9-5C8B-304F-BD18-5292029DF39C}" sibTransId="{33E662BA-6D9A-8E46-87A6-DA1354A58744}"/>
    <dgm:cxn modelId="{15DF8863-4E01-9F43-A25F-DDDFB6EC387F}" type="presOf" srcId="{01E9AC9A-2D19-494A-860C-448B8E2F3FFF}" destId="{48335ACC-CA80-CD40-ACE5-DC5DAB838DCC}" srcOrd="0" destOrd="0" presId="urn:microsoft.com/office/officeart/2005/8/layout/chevron2"/>
    <dgm:cxn modelId="{4F50F464-82D7-C448-92D3-0345B34A27B9}" type="presOf" srcId="{744EAAAA-DD96-F741-958C-0A9329C5D1C8}" destId="{1D3EDA36-ED99-4C40-8D1D-1962734795C9}" srcOrd="0" destOrd="0" presId="urn:microsoft.com/office/officeart/2005/8/layout/chevron2"/>
    <dgm:cxn modelId="{AF61B375-C9DD-8049-A37B-775E7A12B0F9}" srcId="{DBACE8DE-4597-D74A-B71F-96C8E9D9EBC3}" destId="{FCDC65A5-F843-D445-BB45-FA996092AF36}" srcOrd="0" destOrd="0" parTransId="{4388569B-7E81-1A4F-BDAD-8695F9268ED9}" sibTransId="{D0A3ACCB-AD3B-DC44-AC6E-5D471E4A00B6}"/>
    <dgm:cxn modelId="{D361B17F-1629-5244-AECE-3A30DC2DF6B1}" srcId="{2F5749C6-7007-DC4C-8FC3-C844757326F1}" destId="{744EAAAA-DD96-F741-958C-0A9329C5D1C8}" srcOrd="0" destOrd="0" parTransId="{1B38513C-1FC3-CC4A-BA9D-456C1E4829E0}" sibTransId="{416CB97D-E5F6-A242-927F-6A0B7B978B57}"/>
    <dgm:cxn modelId="{B32B1B8B-2802-2547-A22B-ACFE7C2DB784}" srcId="{49982404-A0B6-084A-8270-692C039BD070}" destId="{3CF28CA7-BADD-EE4D-B214-CD66354BAED5}" srcOrd="0" destOrd="0" parTransId="{EC1008C6-FF5B-6742-83D7-845B79428DFF}" sibTransId="{FC1A2439-20E3-9645-BAE2-3D9827CB0204}"/>
    <dgm:cxn modelId="{ADD44292-197D-9542-99CE-D9E69C07B4C5}" type="presOf" srcId="{3CF28CA7-BADD-EE4D-B214-CD66354BAED5}" destId="{894FADC3-EE73-C240-87CB-FC0DCBB53B1D}" srcOrd="0" destOrd="0" presId="urn:microsoft.com/office/officeart/2005/8/layout/chevron2"/>
    <dgm:cxn modelId="{E7E32C93-7143-5548-BEC4-4AA3471087C0}" srcId="{2F5749C6-7007-DC4C-8FC3-C844757326F1}" destId="{01E9AC9A-2D19-494A-860C-448B8E2F3FFF}" srcOrd="3" destOrd="0" parTransId="{43996D35-EECA-B543-916A-EFAC6ABC8880}" sibTransId="{609BD4AA-790A-AB46-97C4-E4717FE85D5A}"/>
    <dgm:cxn modelId="{D20D27A2-18C0-3947-8F31-786F1EF20C35}" type="presOf" srcId="{DBACE8DE-4597-D74A-B71F-96C8E9D9EBC3}" destId="{3B7D53F6-4860-8F4E-8677-9BE28A33636C}" srcOrd="0" destOrd="0" presId="urn:microsoft.com/office/officeart/2005/8/layout/chevron2"/>
    <dgm:cxn modelId="{468239B5-DE7D-4F46-A17B-8C7AE7C00B3B}" type="presOf" srcId="{49982404-A0B6-084A-8270-692C039BD070}" destId="{A7283C67-3395-9240-A1D7-9FFF79C2B5CD}" srcOrd="0" destOrd="0" presId="urn:microsoft.com/office/officeart/2005/8/layout/chevron2"/>
    <dgm:cxn modelId="{CA1966CD-5308-D84D-92B5-34DB9145E5D3}" type="presOf" srcId="{2F5749C6-7007-DC4C-8FC3-C844757326F1}" destId="{33B769FB-2DBD-E04D-A928-BFDA68FD77FD}" srcOrd="0" destOrd="0" presId="urn:microsoft.com/office/officeart/2005/8/layout/chevron2"/>
    <dgm:cxn modelId="{F90E3FE1-1A0C-D04F-8119-DAE16049F5F8}" srcId="{2F5749C6-7007-DC4C-8FC3-C844757326F1}" destId="{49982404-A0B6-084A-8270-692C039BD070}" srcOrd="1" destOrd="0" parTransId="{F5DB7140-59CB-C647-B18C-62CF84EF2921}" sibTransId="{680FD94C-AEEF-574D-90FC-D0C642EA4D76}"/>
    <dgm:cxn modelId="{20EB6FF2-8424-7A41-8C0A-932E07BC3370}" type="presOf" srcId="{FCDC65A5-F843-D445-BB45-FA996092AF36}" destId="{55725350-352A-8E4E-908C-41E77D589B67}" srcOrd="0" destOrd="0" presId="urn:microsoft.com/office/officeart/2005/8/layout/chevron2"/>
    <dgm:cxn modelId="{F6A9FC7E-7E1B-9D44-9A7A-D57108A460CC}" type="presParOf" srcId="{33B769FB-2DBD-E04D-A928-BFDA68FD77FD}" destId="{90FF25BE-EAA0-FB41-856B-6BDBFA8DF2DB}" srcOrd="0" destOrd="0" presId="urn:microsoft.com/office/officeart/2005/8/layout/chevron2"/>
    <dgm:cxn modelId="{F81B2DC2-0A13-8640-8844-9F8372F551C3}" type="presParOf" srcId="{90FF25BE-EAA0-FB41-856B-6BDBFA8DF2DB}" destId="{1D3EDA36-ED99-4C40-8D1D-1962734795C9}" srcOrd="0" destOrd="0" presId="urn:microsoft.com/office/officeart/2005/8/layout/chevron2"/>
    <dgm:cxn modelId="{A533AD48-9F4E-664B-994B-C2B187065972}" type="presParOf" srcId="{90FF25BE-EAA0-FB41-856B-6BDBFA8DF2DB}" destId="{F7346F29-8B9C-DA48-B45F-12EFF37715BE}" srcOrd="1" destOrd="0" presId="urn:microsoft.com/office/officeart/2005/8/layout/chevron2"/>
    <dgm:cxn modelId="{C2173FD4-8D14-C645-830B-AF2D55C74C9D}" type="presParOf" srcId="{33B769FB-2DBD-E04D-A928-BFDA68FD77FD}" destId="{B1C13FDB-B951-5443-839E-A8763E96900F}" srcOrd="1" destOrd="0" presId="urn:microsoft.com/office/officeart/2005/8/layout/chevron2"/>
    <dgm:cxn modelId="{4AB3402C-D13F-3348-9AEC-3A0C1DB27D0F}" type="presParOf" srcId="{33B769FB-2DBD-E04D-A928-BFDA68FD77FD}" destId="{51916AAB-A4DD-BF43-9C8A-C2B72DB4E580}" srcOrd="2" destOrd="0" presId="urn:microsoft.com/office/officeart/2005/8/layout/chevron2"/>
    <dgm:cxn modelId="{0B4AEF04-B0C3-5C4A-B458-B1D6530B42C8}" type="presParOf" srcId="{51916AAB-A4DD-BF43-9C8A-C2B72DB4E580}" destId="{A7283C67-3395-9240-A1D7-9FFF79C2B5CD}" srcOrd="0" destOrd="0" presId="urn:microsoft.com/office/officeart/2005/8/layout/chevron2"/>
    <dgm:cxn modelId="{625DAB5A-B339-E24B-B01A-BAF2010A65B6}" type="presParOf" srcId="{51916AAB-A4DD-BF43-9C8A-C2B72DB4E580}" destId="{894FADC3-EE73-C240-87CB-FC0DCBB53B1D}" srcOrd="1" destOrd="0" presId="urn:microsoft.com/office/officeart/2005/8/layout/chevron2"/>
    <dgm:cxn modelId="{CB16FA3A-F134-3944-9706-830DA26E7C49}" type="presParOf" srcId="{33B769FB-2DBD-E04D-A928-BFDA68FD77FD}" destId="{BA6F9AC7-93FB-2D49-9C0C-F502EE4B91AE}" srcOrd="3" destOrd="0" presId="urn:microsoft.com/office/officeart/2005/8/layout/chevron2"/>
    <dgm:cxn modelId="{178F27CA-9B12-4B41-A27E-AD5061FF0030}" type="presParOf" srcId="{33B769FB-2DBD-E04D-A928-BFDA68FD77FD}" destId="{CB19547C-D999-BC45-BFE4-81DA8667A754}" srcOrd="4" destOrd="0" presId="urn:microsoft.com/office/officeart/2005/8/layout/chevron2"/>
    <dgm:cxn modelId="{C7F1AFCA-041D-9544-9B40-B5DACB778F55}" type="presParOf" srcId="{CB19547C-D999-BC45-BFE4-81DA8667A754}" destId="{3B7D53F6-4860-8F4E-8677-9BE28A33636C}" srcOrd="0" destOrd="0" presId="urn:microsoft.com/office/officeart/2005/8/layout/chevron2"/>
    <dgm:cxn modelId="{433E2611-AE20-BC4A-ABCF-17BCD7DC0AC0}" type="presParOf" srcId="{CB19547C-D999-BC45-BFE4-81DA8667A754}" destId="{55725350-352A-8E4E-908C-41E77D589B67}" srcOrd="1" destOrd="0" presId="urn:microsoft.com/office/officeart/2005/8/layout/chevron2"/>
    <dgm:cxn modelId="{93CEC996-E8F1-984F-8276-2117EEBD0838}" type="presParOf" srcId="{33B769FB-2DBD-E04D-A928-BFDA68FD77FD}" destId="{40EA51CB-C26A-4142-B500-F0912C374F14}" srcOrd="5" destOrd="0" presId="urn:microsoft.com/office/officeart/2005/8/layout/chevron2"/>
    <dgm:cxn modelId="{B8727727-12C5-D14F-914C-8A380408F0BA}" type="presParOf" srcId="{33B769FB-2DBD-E04D-A928-BFDA68FD77FD}" destId="{04D02E2F-2537-A44D-B166-F688A9C14888}" srcOrd="6" destOrd="0" presId="urn:microsoft.com/office/officeart/2005/8/layout/chevron2"/>
    <dgm:cxn modelId="{A3AC1CBA-18BB-9744-8681-A31B07EACD64}" type="presParOf" srcId="{04D02E2F-2537-A44D-B166-F688A9C14888}" destId="{48335ACC-CA80-CD40-ACE5-DC5DAB838DCC}" srcOrd="0" destOrd="0" presId="urn:microsoft.com/office/officeart/2005/8/layout/chevron2"/>
    <dgm:cxn modelId="{BC9FFD46-D20E-6B4B-ABE4-7930B4618336}" type="presParOf" srcId="{04D02E2F-2537-A44D-B166-F688A9C14888}" destId="{1E7B8348-A399-C74F-AC9E-B9A592C7851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EDA36-ED99-4C40-8D1D-1962734795C9}">
      <dsp:nvSpPr>
        <dsp:cNvPr id="0" name=""/>
        <dsp:cNvSpPr/>
      </dsp:nvSpPr>
      <dsp:spPr>
        <a:xfrm rot="5400000">
          <a:off x="-211042" y="215072"/>
          <a:ext cx="1406948" cy="984863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</a:t>
          </a:r>
        </a:p>
      </dsp:txBody>
      <dsp:txXfrm rot="-5400000">
        <a:off x="1" y="496462"/>
        <a:ext cx="984863" cy="422085"/>
      </dsp:txXfrm>
    </dsp:sp>
    <dsp:sp modelId="{F7346F29-8B9C-DA48-B45F-12EFF37715BE}">
      <dsp:nvSpPr>
        <dsp:cNvPr id="0" name=""/>
        <dsp:cNvSpPr/>
      </dsp:nvSpPr>
      <dsp:spPr>
        <a:xfrm rot="5400000">
          <a:off x="3282465" y="-2293571"/>
          <a:ext cx="914516" cy="5509720"/>
        </a:xfrm>
        <a:prstGeom prst="round2SameRect">
          <a:avLst/>
        </a:prstGeom>
        <a:solidFill>
          <a:schemeClr val="dk1"/>
        </a:solidFill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14300" lvl="1" indent="-114300" algn="l" defTabSz="6889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50" kern="1200" dirty="0">
              <a:solidFill>
                <a:srgbClr val="EBEDF0"/>
              </a:solidFill>
              <a:latin typeface="Geist" pitchFamily="34" charset="0"/>
              <a:ea typeface="Geist" pitchFamily="34" charset="-122"/>
              <a:cs typeface="Geist" pitchFamily="34" charset="-120"/>
            </a:rPr>
            <a:t>Disease patients consistently show lower maximum heart rate across all age groups compared to healthy individuals </a:t>
          </a:r>
          <a:endParaRPr lang="en-US" sz="1550" b="0" kern="1200" cap="none" spc="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-5400000">
        <a:off x="984864" y="48673"/>
        <a:ext cx="5465077" cy="825230"/>
      </dsp:txXfrm>
    </dsp:sp>
    <dsp:sp modelId="{A7283C67-3395-9240-A1D7-9FFF79C2B5CD}">
      <dsp:nvSpPr>
        <dsp:cNvPr id="0" name=""/>
        <dsp:cNvSpPr/>
      </dsp:nvSpPr>
      <dsp:spPr>
        <a:xfrm rot="5400000">
          <a:off x="-211042" y="1477115"/>
          <a:ext cx="1406948" cy="984863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</a:t>
          </a:r>
        </a:p>
      </dsp:txBody>
      <dsp:txXfrm rot="-5400000">
        <a:off x="1" y="1758505"/>
        <a:ext cx="984863" cy="422085"/>
      </dsp:txXfrm>
    </dsp:sp>
    <dsp:sp modelId="{894FADC3-EE73-C240-87CB-FC0DCBB53B1D}">
      <dsp:nvSpPr>
        <dsp:cNvPr id="0" name=""/>
        <dsp:cNvSpPr/>
      </dsp:nvSpPr>
      <dsp:spPr>
        <a:xfrm rot="5400000">
          <a:off x="3282465" y="-1031528"/>
          <a:ext cx="914516" cy="5509720"/>
        </a:xfrm>
        <a:prstGeom prst="round2SameRect">
          <a:avLst/>
        </a:prstGeom>
        <a:solidFill>
          <a:schemeClr val="dk1"/>
        </a:solidFill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14300" lvl="1" indent="-114300" algn="l" defTabSz="6889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50" kern="1200" dirty="0">
              <a:solidFill>
                <a:srgbClr val="EBEDF0"/>
              </a:solidFill>
              <a:latin typeface="Geist" pitchFamily="34" charset="0"/>
              <a:ea typeface="Geist" pitchFamily="34" charset="-122"/>
              <a:cs typeface="Geist" pitchFamily="34" charset="-120"/>
            </a:rPr>
            <a:t>Healthy patients cluster near zero ST depression, while disease patients exhibit higher oldpeak values</a:t>
          </a:r>
          <a:endParaRPr lang="en-US" sz="155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-5400000">
        <a:off x="984864" y="1310716"/>
        <a:ext cx="5465077" cy="825230"/>
      </dsp:txXfrm>
    </dsp:sp>
    <dsp:sp modelId="{3B7D53F6-4860-8F4E-8677-9BE28A33636C}">
      <dsp:nvSpPr>
        <dsp:cNvPr id="0" name=""/>
        <dsp:cNvSpPr/>
      </dsp:nvSpPr>
      <dsp:spPr>
        <a:xfrm rot="5400000">
          <a:off x="-211042" y="2739158"/>
          <a:ext cx="1406948" cy="984863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3</a:t>
          </a:r>
        </a:p>
      </dsp:txBody>
      <dsp:txXfrm rot="-5400000">
        <a:off x="1" y="3020548"/>
        <a:ext cx="984863" cy="422085"/>
      </dsp:txXfrm>
    </dsp:sp>
    <dsp:sp modelId="{55725350-352A-8E4E-908C-41E77D589B67}">
      <dsp:nvSpPr>
        <dsp:cNvPr id="0" name=""/>
        <dsp:cNvSpPr/>
      </dsp:nvSpPr>
      <dsp:spPr>
        <a:xfrm rot="5400000">
          <a:off x="3282465" y="230514"/>
          <a:ext cx="914516" cy="5509720"/>
        </a:xfrm>
        <a:prstGeom prst="round2SameRect">
          <a:avLst/>
        </a:prstGeom>
        <a:solidFill>
          <a:schemeClr val="dk1"/>
        </a:solidFill>
        <a:ln w="1905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14300" lvl="1" indent="-114300" algn="l" defTabSz="6889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50" kern="1200" dirty="0">
              <a:solidFill>
                <a:srgbClr val="EBEDF0"/>
              </a:solidFill>
              <a:latin typeface="Geist" pitchFamily="34" charset="0"/>
              <a:ea typeface="Geist" pitchFamily="34" charset="-122"/>
              <a:cs typeface="Geist" pitchFamily="34" charset="-120"/>
            </a:rPr>
            <a:t>t-SNE reveals hidden cluster structure with clearer separation between disease and healthy groups than linear methods</a:t>
          </a:r>
          <a:endParaRPr lang="en-US" sz="155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-5400000">
        <a:off x="984864" y="2572759"/>
        <a:ext cx="5465077" cy="825230"/>
      </dsp:txXfrm>
    </dsp:sp>
    <dsp:sp modelId="{48335ACC-CA80-CD40-ACE5-DC5DAB838DCC}">
      <dsp:nvSpPr>
        <dsp:cNvPr id="0" name=""/>
        <dsp:cNvSpPr/>
      </dsp:nvSpPr>
      <dsp:spPr>
        <a:xfrm rot="5400000">
          <a:off x="-211042" y="4001201"/>
          <a:ext cx="1406948" cy="984863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4</a:t>
          </a:r>
        </a:p>
      </dsp:txBody>
      <dsp:txXfrm rot="-5400000">
        <a:off x="1" y="4282591"/>
        <a:ext cx="984863" cy="422085"/>
      </dsp:txXfrm>
    </dsp:sp>
    <dsp:sp modelId="{1E7B8348-A399-C74F-AC9E-B9A592C78511}">
      <dsp:nvSpPr>
        <dsp:cNvPr id="0" name=""/>
        <dsp:cNvSpPr/>
      </dsp:nvSpPr>
      <dsp:spPr>
        <a:xfrm rot="5400000">
          <a:off x="3282465" y="1492557"/>
          <a:ext cx="914516" cy="5509720"/>
        </a:xfrm>
        <a:prstGeom prst="round2SameRect">
          <a:avLst/>
        </a:prstGeom>
        <a:solidFill>
          <a:schemeClr val="dk1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14300" lvl="1" indent="-114300" algn="l" defTabSz="6889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50" kern="1200" dirty="0">
              <a:solidFill>
                <a:srgbClr val="EBEDF0"/>
              </a:solidFill>
              <a:latin typeface="Geist" pitchFamily="34" charset="0"/>
              <a:ea typeface="Geist" pitchFamily="34" charset="-122"/>
              <a:cs typeface="Geist" pitchFamily="34" charset="-120"/>
            </a:rPr>
            <a:t>Disease risk exists on a continuous spectrum rather than as a binary classification, with gradual transitions visible in PCA space</a:t>
          </a:r>
          <a:endParaRPr lang="en-US" sz="1550" kern="1200" dirty="0"/>
        </a:p>
      </dsp:txBody>
      <dsp:txXfrm rot="-5400000">
        <a:off x="984864" y="3834802"/>
        <a:ext cx="5465077" cy="825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277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04173"/>
            <a:ext cx="6829901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Heart Disease Data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846790"/>
            <a:ext cx="75564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Comprehensive Study on Dimensionality Reduction, Manifold Learning, and Responsible AI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586049"/>
            <a:ext cx="75564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i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Edoardo Cipriano, Clara Reynolds, Joep Leeuwenburgh, Oghenekaro Arausi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067300"/>
            <a:ext cx="75564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OPIT - Open Institute of Technology | December 7, 2025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996" y="1115201"/>
            <a:ext cx="5610939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Comprehensive Method Comparison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359262" y="2105564"/>
            <a:ext cx="6809184" cy="759023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374501" y="2120804"/>
            <a:ext cx="506016" cy="728543"/>
          </a:xfrm>
          <a:prstGeom prst="roundRect">
            <a:avLst>
              <a:gd name="adj" fmla="val 6886"/>
            </a:avLst>
          </a:prstGeom>
          <a:solidFill>
            <a:srgbClr val="10162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996" y="2390242"/>
            <a:ext cx="189667" cy="189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6961" y="2247248"/>
            <a:ext cx="158126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PCA (Linear)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006961" y="2528593"/>
            <a:ext cx="12828984" cy="16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 computation, good global structure, but limited local structure preservation. Only 33% variance captured.</a:t>
            </a:r>
            <a:endParaRPr lang="en-US" sz="950" dirty="0"/>
          </a:p>
        </p:txBody>
      </p:sp>
      <p:sp>
        <p:nvSpPr>
          <p:cNvPr id="9" name="Shape 5"/>
          <p:cNvSpPr/>
          <p:nvPr/>
        </p:nvSpPr>
        <p:spPr>
          <a:xfrm>
            <a:off x="359262" y="2991032"/>
            <a:ext cx="6809184" cy="759023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374501" y="3006272"/>
            <a:ext cx="506016" cy="728543"/>
          </a:xfrm>
          <a:prstGeom prst="roundRect">
            <a:avLst>
              <a:gd name="adj" fmla="val 6886"/>
            </a:avLst>
          </a:prstGeom>
          <a:solidFill>
            <a:srgbClr val="10162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996" y="3275710"/>
            <a:ext cx="189667" cy="1896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06961" y="3132716"/>
            <a:ext cx="158126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t-SNE (Nonlinear)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1006961" y="3414061"/>
            <a:ext cx="12828984" cy="16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Excellent local structure, limited global preservation. Slow but achieves clearest class separation.</a:t>
            </a:r>
            <a:endParaRPr lang="en-US" sz="950" dirty="0"/>
          </a:p>
        </p:txBody>
      </p:sp>
      <p:sp>
        <p:nvSpPr>
          <p:cNvPr id="14" name="Shape 9"/>
          <p:cNvSpPr/>
          <p:nvPr/>
        </p:nvSpPr>
        <p:spPr>
          <a:xfrm>
            <a:off x="359262" y="3876500"/>
            <a:ext cx="6809184" cy="759023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374501" y="3891740"/>
            <a:ext cx="506016" cy="728543"/>
          </a:xfrm>
          <a:prstGeom prst="roundRect">
            <a:avLst>
              <a:gd name="adj" fmla="val 6886"/>
            </a:avLst>
          </a:prstGeom>
          <a:solidFill>
            <a:srgbClr val="101620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996" y="4161178"/>
            <a:ext cx="189667" cy="1896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06961" y="4018184"/>
            <a:ext cx="158126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UMAP (Nonlinear)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1006961" y="4299529"/>
            <a:ext cx="12828984" cy="16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Good balance of local and global structure with moderate speed. Best overall performance.</a:t>
            </a:r>
            <a:endParaRPr lang="en-US" sz="950" dirty="0"/>
          </a:p>
        </p:txBody>
      </p:sp>
      <p:sp>
        <p:nvSpPr>
          <p:cNvPr id="19" name="Shape 13"/>
          <p:cNvSpPr/>
          <p:nvPr/>
        </p:nvSpPr>
        <p:spPr>
          <a:xfrm>
            <a:off x="359262" y="4761967"/>
            <a:ext cx="6809184" cy="759023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374501" y="4777207"/>
            <a:ext cx="506016" cy="728543"/>
          </a:xfrm>
          <a:prstGeom prst="roundRect">
            <a:avLst>
              <a:gd name="adj" fmla="val 6886"/>
            </a:avLst>
          </a:prstGeom>
          <a:solidFill>
            <a:srgbClr val="101620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996" y="5046646"/>
            <a:ext cx="189667" cy="18966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006961" y="4903652"/>
            <a:ext cx="158126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Isomap (Manifold)</a:t>
            </a:r>
            <a:endParaRPr lang="en-US" sz="1200" dirty="0"/>
          </a:p>
        </p:txBody>
      </p:sp>
      <p:sp>
        <p:nvSpPr>
          <p:cNvPr id="23" name="Text 16"/>
          <p:cNvSpPr/>
          <p:nvPr/>
        </p:nvSpPr>
        <p:spPr>
          <a:xfrm>
            <a:off x="1006961" y="5184996"/>
            <a:ext cx="12828984" cy="16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Excellent global structure via geodesic distances. Reveals curved manifold geometry.</a:t>
            </a:r>
            <a:endParaRPr lang="en-US" sz="950" dirty="0"/>
          </a:p>
        </p:txBody>
      </p:sp>
      <p:sp>
        <p:nvSpPr>
          <p:cNvPr id="24" name="Shape 17"/>
          <p:cNvSpPr/>
          <p:nvPr/>
        </p:nvSpPr>
        <p:spPr>
          <a:xfrm>
            <a:off x="359262" y="5647435"/>
            <a:ext cx="6809184" cy="759023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5" name="Shape 18"/>
          <p:cNvSpPr/>
          <p:nvPr/>
        </p:nvSpPr>
        <p:spPr>
          <a:xfrm>
            <a:off x="374501" y="5662675"/>
            <a:ext cx="506016" cy="728543"/>
          </a:xfrm>
          <a:prstGeom prst="roundRect">
            <a:avLst>
              <a:gd name="adj" fmla="val 6886"/>
            </a:avLst>
          </a:prstGeom>
          <a:solidFill>
            <a:srgbClr val="101620"/>
          </a:solidFill>
          <a:ln/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4996" y="5932114"/>
            <a:ext cx="189667" cy="189667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1006961" y="5789120"/>
            <a:ext cx="158126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LLE (Manifold)</a:t>
            </a:r>
            <a:endParaRPr lang="en-US" sz="1200" dirty="0"/>
          </a:p>
        </p:txBody>
      </p:sp>
      <p:sp>
        <p:nvSpPr>
          <p:cNvPr id="28" name="Text 20"/>
          <p:cNvSpPr/>
          <p:nvPr/>
        </p:nvSpPr>
        <p:spPr>
          <a:xfrm>
            <a:off x="1006961" y="6070464"/>
            <a:ext cx="12828984" cy="16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Excellent local structure preservation. Fast computation, reveals fine-grained patient subgroups.</a:t>
            </a:r>
            <a:endParaRPr lang="en-US" sz="9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E4E0B5-3FB4-6EB5-BDA5-D470497470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1" y="2271240"/>
            <a:ext cx="6735754" cy="41592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6412" y="739273"/>
            <a:ext cx="6595229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Class Density Distributions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466412" y="1694717"/>
            <a:ext cx="297703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Separation Quality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466412" y="2280028"/>
            <a:ext cx="3536156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Density plots reveal how well each method separates healthy (blue) and disease (red) populations in reduced dimensional space.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66412" y="3490655"/>
            <a:ext cx="3536156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t-SNE achieves the clearest separation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with distinct bimodal distributions for the disease class.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66412" y="4770205"/>
            <a:ext cx="297703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Clinical Implications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466412" y="5355516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distinct density patterns suggest that: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66412" y="6050126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Heart disease manifests as identifiable patient subgroups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66412" y="6635557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Nonlinear methods better capture disease complexity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66412" y="7220987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Multiple disease subtypes or progression stages may exist</a:t>
            </a:r>
            <a:endParaRPr lang="en-US" sz="15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6E76FA-420E-78F0-FC7C-A8F3C8832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23" y="1984921"/>
            <a:ext cx="7825110" cy="51599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6">
            <a:extLst>
              <a:ext uri="{FF2B5EF4-FFF2-40B4-BE49-F238E27FC236}">
                <a16:creationId xmlns:a16="http://schemas.microsoft.com/office/drawing/2014/main" id="{9E74FE20-0672-5028-668F-2C0A50D84991}"/>
              </a:ext>
            </a:extLst>
          </p:cNvPr>
          <p:cNvSpPr/>
          <p:nvPr/>
        </p:nvSpPr>
        <p:spPr>
          <a:xfrm>
            <a:off x="9698195" y="1910338"/>
            <a:ext cx="4042015" cy="2570917"/>
          </a:xfrm>
          <a:prstGeom prst="roundRect">
            <a:avLst>
              <a:gd name="adj" fmla="val 324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ext 0"/>
          <p:cNvSpPr/>
          <p:nvPr/>
        </p:nvSpPr>
        <p:spPr>
          <a:xfrm>
            <a:off x="770344" y="322760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Feature Correlation &amp; Clinical Insights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70344" y="1921830"/>
            <a:ext cx="4046074" cy="2570917"/>
          </a:xfrm>
          <a:prstGeom prst="roundRect">
            <a:avLst>
              <a:gd name="adj" fmla="val 324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8607" y="2138013"/>
            <a:ext cx="2798326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Top Positive Predictors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58607" y="2579616"/>
            <a:ext cx="3635072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Chest pain type (cp):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+0.43 correlation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58607" y="316504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Max heart rate (thalach):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+0.42 correlation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58607" y="3750477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 depression (oldpeak):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Strong indicator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37068" y="1897847"/>
            <a:ext cx="4046074" cy="2570917"/>
          </a:xfrm>
          <a:prstGeom prst="roundRect">
            <a:avLst>
              <a:gd name="adj" fmla="val 324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8285" y="2119065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Negative Predictors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58286" y="2560668"/>
            <a:ext cx="340420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Exercise-induced angina (exang):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-0.44 correlation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458285" y="3146098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Strong inverse relationship with disease presence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458285" y="3731529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Validates clinical importance of stress testing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924723" y="2113059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Feature Interactions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924941" y="2566382"/>
            <a:ext cx="1836242" cy="833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5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7D81A2-AEAB-F5D8-CA52-45F2132D4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584" y="4820799"/>
            <a:ext cx="7897232" cy="32188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A4B77B-0DF2-01A7-FFB0-38608D45FE71}"/>
              </a:ext>
            </a:extLst>
          </p:cNvPr>
          <p:cNvSpPr txBox="1"/>
          <p:nvPr/>
        </p:nvSpPr>
        <p:spPr>
          <a:xfrm>
            <a:off x="9924723" y="2509275"/>
            <a:ext cx="3815489" cy="57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Age correlates with blood pressure and cholesterol</a:t>
            </a:r>
            <a:endParaRPr lang="en-US" sz="15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D3E189-0AC4-C3FC-D800-82E9AB40004D}"/>
              </a:ext>
            </a:extLst>
          </p:cNvPr>
          <p:cNvSpPr txBox="1"/>
          <p:nvPr/>
        </p:nvSpPr>
        <p:spPr>
          <a:xfrm>
            <a:off x="9924722" y="3183306"/>
            <a:ext cx="365086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Complex multivariate relationships require nonlinear analysis</a:t>
            </a:r>
            <a:endParaRPr lang="en-US" sz="15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FD486A-0A67-2B4A-3A7B-1F85F3049722}"/>
              </a:ext>
            </a:extLst>
          </p:cNvPr>
          <p:cNvSpPr txBox="1"/>
          <p:nvPr/>
        </p:nvSpPr>
        <p:spPr>
          <a:xfrm>
            <a:off x="9924721" y="3847794"/>
            <a:ext cx="381548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single feature provides complete diagnostic picture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8282" y="745012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Feature Gradients in Embedding Space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88282" y="2332591"/>
            <a:ext cx="3145164" cy="3411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Feature gradient visualization reveals which clinical measurements drive cluster separation in t-SNE space. </a:t>
            </a:r>
            <a:r>
              <a:rPr lang="en-US" dirty="0">
                <a:solidFill>
                  <a:srgbClr val="000000"/>
                </a:solidFill>
                <a:highlight>
                  <a:srgbClr val="9FEED9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Clear gradients for thalach and oldpeak</a:t>
            </a:r>
            <a:r>
              <a:rPr lang="en-US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indicate these features strongly influence the underlying cluster structure.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8CB79-5BC6-177B-EA45-E0D3E416A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31" y="2034935"/>
            <a:ext cx="8157437" cy="54554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684" y="488513"/>
            <a:ext cx="8301157" cy="577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Ethical Considerations &amp; Bias Analysis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646" y="3056096"/>
            <a:ext cx="6546320" cy="2117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3544" y="1453625"/>
            <a:ext cx="2753678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Critical Bias Findings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733544" y="1999764"/>
            <a:ext cx="6387822" cy="1098113"/>
          </a:xfrm>
          <a:prstGeom prst="roundRect">
            <a:avLst>
              <a:gd name="adj" fmla="val 9992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4" y="1999764"/>
            <a:ext cx="91440" cy="10981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2625" y="2200266"/>
            <a:ext cx="2220873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Sex Imbalance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002625" y="2666514"/>
            <a:ext cx="5918240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68.2% male sample limits generalizability to female population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33544" y="3275519"/>
            <a:ext cx="6387822" cy="1328976"/>
          </a:xfrm>
          <a:prstGeom prst="roundRect">
            <a:avLst>
              <a:gd name="adj" fmla="val 8257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84" y="3275519"/>
            <a:ext cx="91440" cy="1328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2625" y="3476020"/>
            <a:ext cx="2826068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Differential Disease Rates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002625" y="3942269"/>
            <a:ext cx="5918240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75.0% disease rate in females vs 44.7% in males may reflect selection bias</a:t>
            </a:r>
            <a:endParaRPr lang="en-US" sz="1350" dirty="0"/>
          </a:p>
        </p:txBody>
      </p:sp>
      <p:sp>
        <p:nvSpPr>
          <p:cNvPr id="13" name="Shape 8"/>
          <p:cNvSpPr/>
          <p:nvPr/>
        </p:nvSpPr>
        <p:spPr>
          <a:xfrm>
            <a:off x="733544" y="4782136"/>
            <a:ext cx="6387822" cy="1328976"/>
          </a:xfrm>
          <a:prstGeom prst="roundRect">
            <a:avLst>
              <a:gd name="adj" fmla="val 8257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84" y="4782136"/>
            <a:ext cx="91440" cy="132897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02625" y="4982637"/>
            <a:ext cx="2220873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Age Concentration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1002625" y="5448886"/>
            <a:ext cx="5918240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concentrated in 50-65 age range, limiting applicability to other age groups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733544" y="6310898"/>
            <a:ext cx="2832259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Privacy &amp; Compliance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733544" y="6834892"/>
            <a:ext cx="6387822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Protected Health Information (PHI) under HIPAA requires proper de-identification, access controls, and GDPR compliance for European applications.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C72E89C4-0837-670F-9E41-CD42EE8E1B48}"/>
              </a:ext>
            </a:extLst>
          </p:cNvPr>
          <p:cNvSpPr/>
          <p:nvPr/>
        </p:nvSpPr>
        <p:spPr>
          <a:xfrm>
            <a:off x="710684" y="488513"/>
            <a:ext cx="8301157" cy="577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Insights</a:t>
            </a:r>
            <a:endParaRPr lang="en-US" sz="3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274690-63B1-58A8-DBEB-4244F2E4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247103"/>
            <a:ext cx="6921145" cy="5880892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0F650C13-2114-0C23-C9FF-DD8F1484B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352603"/>
              </p:ext>
            </p:extLst>
          </p:nvPr>
        </p:nvGraphicFramePr>
        <p:xfrm>
          <a:off x="394055" y="1854108"/>
          <a:ext cx="6494584" cy="5201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500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3473" y="1353646"/>
            <a:ext cx="5202674" cy="41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Conclusions &amp; Recommendations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401108" y="2220004"/>
            <a:ext cx="127635" cy="574238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73473" y="2132255"/>
            <a:ext cx="382905" cy="382905"/>
          </a:xfrm>
          <a:prstGeom prst="roundRect">
            <a:avLst>
              <a:gd name="adj" fmla="val 1194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199" y="2227981"/>
            <a:ext cx="191453" cy="1914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4013" y="2156186"/>
            <a:ext cx="1747480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Quality is Critical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784013" y="2440150"/>
            <a:ext cx="13098780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70.5% duplicate removal fundamentally changed the analysis landscape, demonstrating the importance of rigorous preprocessing</a:t>
            </a:r>
            <a:endParaRPr lang="en-US" sz="1000" dirty="0"/>
          </a:p>
        </p:txBody>
      </p:sp>
      <p:sp>
        <p:nvSpPr>
          <p:cNvPr id="9" name="Shape 5"/>
          <p:cNvSpPr/>
          <p:nvPr/>
        </p:nvSpPr>
        <p:spPr>
          <a:xfrm>
            <a:off x="401108" y="3124127"/>
            <a:ext cx="127635" cy="574238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273473" y="3036378"/>
            <a:ext cx="382905" cy="382905"/>
          </a:xfrm>
          <a:prstGeom prst="roundRect">
            <a:avLst>
              <a:gd name="adj" fmla="val 1194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199" y="3132104"/>
            <a:ext cx="191453" cy="1914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84013" y="3060309"/>
            <a:ext cx="1948696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Nonlinear Methods Excel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784013" y="3344273"/>
            <a:ext cx="7388875" cy="137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t-SNE and UMAP reveal complex patterns invisible to PCA, achieving superior class separation and uncovering patient subgroups</a:t>
            </a:r>
            <a:endParaRPr lang="en-US" sz="1000" dirty="0"/>
          </a:p>
        </p:txBody>
      </p:sp>
      <p:sp>
        <p:nvSpPr>
          <p:cNvPr id="14" name="Shape 9"/>
          <p:cNvSpPr/>
          <p:nvPr/>
        </p:nvSpPr>
        <p:spPr>
          <a:xfrm>
            <a:off x="401108" y="4025925"/>
            <a:ext cx="127635" cy="574238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273473" y="3938176"/>
            <a:ext cx="382905" cy="382905"/>
          </a:xfrm>
          <a:prstGeom prst="roundRect">
            <a:avLst>
              <a:gd name="adj" fmla="val 1194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199" y="4033902"/>
            <a:ext cx="191453" cy="19145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4013" y="3962107"/>
            <a:ext cx="1595437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Clinical Validation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784013" y="4246071"/>
            <a:ext cx="7134601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Maximum heart rate and ST depression emerge as most informative predictors, validating exercise stress testing importance</a:t>
            </a:r>
            <a:endParaRPr lang="en-US" sz="1000" dirty="0"/>
          </a:p>
        </p:txBody>
      </p:sp>
      <p:sp>
        <p:nvSpPr>
          <p:cNvPr id="19" name="Shape 13"/>
          <p:cNvSpPr/>
          <p:nvPr/>
        </p:nvSpPr>
        <p:spPr>
          <a:xfrm>
            <a:off x="401109" y="4890438"/>
            <a:ext cx="127635" cy="574238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273474" y="4802689"/>
            <a:ext cx="382905" cy="382905"/>
          </a:xfrm>
          <a:prstGeom prst="roundRect">
            <a:avLst>
              <a:gd name="adj" fmla="val 1194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00" y="4898415"/>
            <a:ext cx="191453" cy="19145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84013" y="4826620"/>
            <a:ext cx="1595437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Address Bias</a:t>
            </a:r>
            <a:endParaRPr lang="en-US" sz="1250" dirty="0"/>
          </a:p>
        </p:txBody>
      </p:sp>
      <p:sp>
        <p:nvSpPr>
          <p:cNvPr id="23" name="Text 16"/>
          <p:cNvSpPr/>
          <p:nvPr/>
        </p:nvSpPr>
        <p:spPr>
          <a:xfrm>
            <a:off x="784014" y="5110584"/>
            <a:ext cx="6973972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Demographic imbalances require diverse data collection, regular fairness audits, and transparent limitation documentation</a:t>
            </a:r>
            <a:endParaRPr lang="en-US" sz="1000" dirty="0"/>
          </a:p>
        </p:txBody>
      </p:sp>
      <p:sp>
        <p:nvSpPr>
          <p:cNvPr id="24" name="Shape 17"/>
          <p:cNvSpPr/>
          <p:nvPr/>
        </p:nvSpPr>
        <p:spPr>
          <a:xfrm>
            <a:off x="401108" y="5755445"/>
            <a:ext cx="127635" cy="574238"/>
          </a:xfrm>
          <a:prstGeom prst="roundRect">
            <a:avLst>
              <a:gd name="adj" fmla="val 420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5" name="Shape 18"/>
          <p:cNvSpPr/>
          <p:nvPr/>
        </p:nvSpPr>
        <p:spPr>
          <a:xfrm>
            <a:off x="273473" y="5667696"/>
            <a:ext cx="382905" cy="382905"/>
          </a:xfrm>
          <a:prstGeom prst="roundRect">
            <a:avLst>
              <a:gd name="adj" fmla="val 119403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9199" y="5763422"/>
            <a:ext cx="191453" cy="191453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784013" y="5691627"/>
            <a:ext cx="1939885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Responsible Deployment</a:t>
            </a:r>
            <a:endParaRPr lang="en-US" sz="1250" dirty="0"/>
          </a:p>
        </p:txBody>
      </p:sp>
      <p:sp>
        <p:nvSpPr>
          <p:cNvPr id="28" name="Text 20"/>
          <p:cNvSpPr/>
          <p:nvPr/>
        </p:nvSpPr>
        <p:spPr>
          <a:xfrm>
            <a:off x="784014" y="5975591"/>
            <a:ext cx="6839944" cy="16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 differential privacy, maintain human oversight, and ensure GDPR/HIPAA compliance for production systems</a:t>
            </a:r>
            <a:endParaRPr lang="en-US" sz="1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AF39628-83CE-9D35-011B-96CA110DC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9196" y="2220004"/>
            <a:ext cx="5767730" cy="40857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440"/>
            <a:ext cx="4961811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Analysis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37416"/>
            <a:ext cx="297703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Challenge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722727"/>
            <a:ext cx="6279356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Cardiovascular diseases cause 17.9 million deaths annually worldwide. Early detection through machine learning offers promising improvements in patient outcomes and healthcare cost reduction.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695111"/>
            <a:ext cx="297703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Our Approach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5280422"/>
            <a:ext cx="6279356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analyzed the UCI Heart Disease dataset using advanced dimensionality reduction and manifold learning techniques, uncovering complex nonlinear structures in cardiac health data.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137416"/>
            <a:ext cx="297703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Discovery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64874" y="3722727"/>
            <a:ext cx="6279356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Over </a:t>
            </a:r>
            <a:r>
              <a:rPr lang="en-US" sz="1550" b="1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70% of the original dataset consisted of duplicates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reducing 1,025 records to 302 unique patient profiles after rigorous cleaning.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695111"/>
            <a:ext cx="297703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Critical Insight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64874" y="5280422"/>
            <a:ext cx="6279356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Heart disease exists on a </a:t>
            </a:r>
            <a:r>
              <a:rPr lang="en-US" sz="1550" dirty="0">
                <a:solidFill>
                  <a:srgbClr val="000000"/>
                </a:solidFill>
                <a:highlight>
                  <a:srgbClr val="9FEED9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continuous spectrum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rather than as a binary condition, better captured by nonlinear methods than traditional approaches.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477560"/>
            <a:ext cx="7381875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4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Dataset Overview &amp; Preprocessing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4730" y="1389340"/>
            <a:ext cx="173593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94730" y="1627559"/>
            <a:ext cx="217098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Initial Dataset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94730" y="2013798"/>
            <a:ext cx="4297918" cy="471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1,025 patient records with 14 clinical attributes including demographics, measurements, and diagnosis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94730" y="2629755"/>
            <a:ext cx="173593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94729" y="2850661"/>
            <a:ext cx="217098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Duplicate Removal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694729" y="3236900"/>
            <a:ext cx="4297918" cy="45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723 duplicate rows identified and removed (70.5% of data), highlighting critical data quality issues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94729" y="3791089"/>
            <a:ext cx="173593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94729" y="4011589"/>
            <a:ext cx="217098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Outlier Analysis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694729" y="4397828"/>
            <a:ext cx="4297918" cy="45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IQR method applied to continuous variables, particularly cholesterol and blood pressure measurements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694729" y="4982143"/>
            <a:ext cx="173593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30" y="3416260"/>
            <a:ext cx="6533674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94729" y="5207886"/>
            <a:ext cx="217098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Feature Scaling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694729" y="5594125"/>
            <a:ext cx="4182070" cy="45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StandardScaler normalization to zero mean and unit variance for distance-based algorithms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94729" y="6219477"/>
            <a:ext cx="173593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05</a:t>
            </a:r>
            <a:endParaRPr lang="en-US" sz="1350" dirty="0"/>
          </a:p>
        </p:txBody>
      </p:sp>
      <p:sp>
        <p:nvSpPr>
          <p:cNvPr id="21" name="Text 14"/>
          <p:cNvSpPr/>
          <p:nvPr/>
        </p:nvSpPr>
        <p:spPr>
          <a:xfrm>
            <a:off x="694729" y="6465698"/>
            <a:ext cx="217098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Final Dataset</a:t>
            </a:r>
            <a:endParaRPr lang="en-US" sz="1700" dirty="0"/>
          </a:p>
        </p:txBody>
      </p:sp>
      <p:sp>
        <p:nvSpPr>
          <p:cNvPr id="22" name="Text 15"/>
          <p:cNvSpPr/>
          <p:nvPr/>
        </p:nvSpPr>
        <p:spPr>
          <a:xfrm>
            <a:off x="694729" y="6851937"/>
            <a:ext cx="3932047" cy="451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302 unique patient records ready for advanced analysis with 138 healthy and 164 disease cases</a:t>
            </a:r>
            <a:endParaRPr lang="en-US" sz="13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1A46A3-29A3-1F60-5CD9-3DA5796F9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323" y="1615083"/>
            <a:ext cx="8376625" cy="55348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7299"/>
            <a:ext cx="9209842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Principal Component Analysis Results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89" y="2452866"/>
            <a:ext cx="297703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Variance Explained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89" y="3038177"/>
            <a:ext cx="4926568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first two principal components capture only </a:t>
            </a:r>
            <a:r>
              <a:rPr lang="en-US" sz="1550" b="1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33.3% of total variance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(PC1: 21.4%, PC2: 11.9%).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89" y="3732788"/>
            <a:ext cx="4926568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Seven components required to reach 73.6% cumulative variance, indicating complex multi-dimensional structure.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688100" y="2452866"/>
            <a:ext cx="3123843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Feature Loadings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6688100" y="3038177"/>
            <a:ext cx="4926568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PC1: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Dominated by oldpeak (ST depression) and thalach (max heart rate)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688100" y="3623608"/>
            <a:ext cx="4926568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PC2: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Influenced by exang (exercise-induced angina) and age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688100" y="4209038"/>
            <a:ext cx="4926568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Considerable class overlap suggests linear separation is insufficient</a:t>
            </a:r>
            <a:endParaRPr lang="en-US" sz="15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731" y="5454373"/>
            <a:ext cx="8598937" cy="23749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0365" y="1031319"/>
            <a:ext cx="7556421" cy="759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PCA Biplot: Feature Contributions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500365" y="3072878"/>
            <a:ext cx="2169200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Opposing Forces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0365" y="3593777"/>
            <a:ext cx="2169200" cy="154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Oldpeak and thalach point in opposite directions along PC1, representing contrasting cardiac indicators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3161293" y="3072878"/>
            <a:ext cx="2169200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Correlated Features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3161293" y="3916317"/>
            <a:ext cx="2169200" cy="154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Age, trestbps, and chol vectors align, indicating positive correlation among these demographic and clinical measures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822220" y="3072878"/>
            <a:ext cx="2249567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Class Overlap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822220" y="3593777"/>
            <a:ext cx="2249567" cy="154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 (disease) and blue (healthy) points intermingle, demonstrating limitations of linear dimensionality reduction</a:t>
            </a:r>
            <a:endParaRPr lang="en-US" sz="15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D7823C-2E8D-CDCD-1B78-5F6E89006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662" y="2115018"/>
            <a:ext cx="5704939" cy="47429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65265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Nonlinear Methods: t-SNE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752844"/>
            <a:ext cx="75564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t-SNE reveals </a:t>
            </a:r>
            <a:r>
              <a:rPr lang="en-US" sz="1550" dirty="0">
                <a:solidFill>
                  <a:srgbClr val="000000"/>
                </a:solidFill>
                <a:highlight>
                  <a:srgbClr val="77C9EB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clear cluster separation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between disease and healthy populations that was invisible in PCA projection, successfully capturing nonlinear relationships.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92103"/>
            <a:ext cx="992267" cy="11907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84415" y="3690461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Perplexity = 5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984415" y="4132064"/>
            <a:ext cx="636579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Fragmented clusters, over-emphasis on local structure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2847"/>
            <a:ext cx="992267" cy="11907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84415" y="4881205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Perplexity = 30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984415" y="5322808"/>
            <a:ext cx="636579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Optimal balance between local and global structure preservation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73591"/>
            <a:ext cx="992267" cy="11907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84415" y="6071949"/>
            <a:ext cx="2480905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Perplexity = 50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984415" y="6513552"/>
            <a:ext cx="636579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More globular structures, emphasis on global patterns</a:t>
            </a:r>
            <a:endParaRPr lang="en-US" sz="15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8E0442-93CF-97F1-B89C-30CCC9066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569" y="2408987"/>
            <a:ext cx="5819041" cy="49444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66869"/>
            <a:ext cx="85421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UMAP: Fast &amp; Effective Visualization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748433"/>
            <a:ext cx="3168491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Parameter Sensitivity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2333745"/>
            <a:ext cx="3536156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n_neighbors parameter controls the balance between local and global structure: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286364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Small values (5, 15):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Emphasize local structure with tighter clusters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3871794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Large values (30, 50):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Capture more global relationships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6647" y="5107697"/>
            <a:ext cx="353329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Performance Advantage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96647" y="5693009"/>
            <a:ext cx="3536156" cy="129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UMAP demonstrates </a:t>
            </a:r>
            <a:r>
              <a:rPr lang="en-US" sz="1550" b="1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comparable visualization quality to t-SNE</a:t>
            </a: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but with significantly faster computation time, making it ideal for larger datasets.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6647" y="7161645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Successfully preserves both local and global structure simultaneously.</a:t>
            </a:r>
            <a:endParaRPr lang="en-US" sz="15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01BF43-D2ED-D361-08C8-0357B1FD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81" y="2218931"/>
            <a:ext cx="6424308" cy="54587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0988"/>
            <a:ext cx="6414135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Manifold Learning: Isomap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710585"/>
            <a:ext cx="4206597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Geodesic Distance Approach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295896"/>
            <a:ext cx="5602962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Isomap extends classical MDS by using geodesic distances along the data manifold rather than Euclidean distances.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010272"/>
            <a:ext cx="2977039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Findings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93790" y="4595583"/>
            <a:ext cx="560296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Reveals heart disease data lies on a </a:t>
            </a:r>
            <a:r>
              <a:rPr lang="en-US" sz="1550" dirty="0">
                <a:solidFill>
                  <a:srgbClr val="000000"/>
                </a:solidFill>
                <a:highlight>
                  <a:srgbClr val="C593DB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curved manifold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4923005"/>
            <a:ext cx="5602962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Disease and healthy populations occupy different manifold regions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508435"/>
            <a:ext cx="560296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Higher neighbor values produce smoother embeddings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5835857"/>
            <a:ext cx="560296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Excellent preservation of global structure</a:t>
            </a:r>
            <a:endParaRPr lang="en-US" sz="15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A8B056-8F8C-BEFF-C7DB-01A16C4B1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908392"/>
            <a:ext cx="6628685" cy="56323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4042" y="1998918"/>
            <a:ext cx="7514987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Locally Linear Embedding (LLE)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404042" y="2941536"/>
            <a:ext cx="7556421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LLE preserves local geometry by reconstructing each point as a weighted linear combination of its k-nearest neighbors, revealing fine-grained patient clusters within broader disease categories.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404042" y="3966664"/>
            <a:ext cx="7556421" cy="909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42" y="3966664"/>
            <a:ext cx="7556421" cy="9098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4042" y="5127643"/>
            <a:ext cx="75564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optimization finds low-dimensional coordinates that preserve local neighborhood relationships from high-dimensional space.</a:t>
            </a:r>
            <a:endParaRPr lang="en-US" sz="15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AAE0C-0A02-66AB-D47A-19E5F3397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11" y="1533199"/>
            <a:ext cx="6076505" cy="51632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1159</Words>
  <Application>Microsoft Macintosh PowerPoint</Application>
  <PresentationFormat>Custom</PresentationFormat>
  <Paragraphs>151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Geist</vt:lpstr>
      <vt:lpstr>Geist Bold</vt:lpstr>
      <vt:lpstr>Geist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Edoardo Cipriano</cp:lastModifiedBy>
  <cp:revision>3</cp:revision>
  <dcterms:created xsi:type="dcterms:W3CDTF">2025-12-07T18:25:08Z</dcterms:created>
  <dcterms:modified xsi:type="dcterms:W3CDTF">2025-12-08T12:47:02Z</dcterms:modified>
</cp:coreProperties>
</file>